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120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00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879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31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556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9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352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11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737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956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85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69947-F5BE-4284-B19B-9A0CA77A99F8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128DB-F166-468E-9610-2173D5C3B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320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s://highered.mheducation.com/sites/9834092339/student_view0/chapter16/animation_-_exon_shuffling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highered.mcgraw-hill.com/sites/0072507470/student_view0/chapter3/animation__protein_synthesis__quiz_3_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highered.mcgraw-hill.com/sites/0072507470/student_view0/chapter3/animation__mrna_synthesis__transcription___quiz_1_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7, Part 2 Notes: From Gene to Protein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Biology, Mrs. Krouse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3409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588" y="0"/>
            <a:ext cx="10515600" cy="1325563"/>
          </a:xfrm>
        </p:spPr>
        <p:txBody>
          <a:bodyPr/>
          <a:lstStyle/>
          <a:p>
            <a:r>
              <a:rPr lang="en-US" dirty="0" smtClean="0"/>
              <a:t>Alternative Splicing </a:t>
            </a:r>
            <a:r>
              <a:rPr lang="en-US" dirty="0" smtClean="0">
                <a:sym typeface="Wingdings" pitchFamily="2" charset="2"/>
              </a:rPr>
              <a:t> different proteins!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09" y="5775552"/>
            <a:ext cx="11954691" cy="108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://highered.mheducation.com/sites/9834092339/student_view0/chapter16/animation_-_</a:t>
            </a:r>
            <a:r>
              <a:rPr lang="en-US" dirty="0" smtClean="0">
                <a:hlinkClick r:id="rId2"/>
              </a:rPr>
              <a:t>exon_shuffling.html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2530" name="Picture 2" descr="Image result for alternative splic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539" y="1032600"/>
            <a:ext cx="9525000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Vocab</a:t>
            </a:r>
            <a:r>
              <a:rPr lang="en-US" dirty="0" smtClean="0"/>
              <a:t>: Ribosome (large and small subunits), attached/bound </a:t>
            </a:r>
            <a:r>
              <a:rPr lang="en-US" dirty="0" err="1" smtClean="0"/>
              <a:t>ribosomes</a:t>
            </a:r>
            <a:r>
              <a:rPr lang="en-US" dirty="0" smtClean="0"/>
              <a:t>, free/unbound </a:t>
            </a:r>
            <a:r>
              <a:rPr lang="en-US" dirty="0" err="1" smtClean="0"/>
              <a:t>ribosomes</a:t>
            </a:r>
            <a:r>
              <a:rPr lang="en-US" dirty="0" smtClean="0"/>
              <a:t>, A site, P site, E site, initiation, elongation, termination, </a:t>
            </a:r>
            <a:r>
              <a:rPr lang="en-US" dirty="0" err="1" smtClean="0"/>
              <a:t>codon</a:t>
            </a:r>
            <a:r>
              <a:rPr lang="en-US" dirty="0" smtClean="0"/>
              <a:t>, start </a:t>
            </a:r>
            <a:r>
              <a:rPr lang="en-US" dirty="0" err="1" smtClean="0"/>
              <a:t>codon</a:t>
            </a:r>
            <a:r>
              <a:rPr lang="en-US" dirty="0" smtClean="0"/>
              <a:t>, stop </a:t>
            </a:r>
            <a:r>
              <a:rPr lang="en-US" dirty="0" err="1" smtClean="0"/>
              <a:t>codon</a:t>
            </a:r>
            <a:r>
              <a:rPr lang="en-US" dirty="0" smtClean="0"/>
              <a:t>, </a:t>
            </a:r>
            <a:r>
              <a:rPr lang="en-US" dirty="0" err="1" smtClean="0"/>
              <a:t>anticodon</a:t>
            </a:r>
            <a:r>
              <a:rPr lang="en-US" dirty="0" smtClean="0"/>
              <a:t>, peptide bond, amino acid, </a:t>
            </a:r>
            <a:r>
              <a:rPr lang="en-US" dirty="0" err="1" smtClean="0"/>
              <a:t>polysomes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63" y="0"/>
            <a:ext cx="10515600" cy="1325563"/>
          </a:xfrm>
        </p:spPr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26" y="1120231"/>
            <a:ext cx="10515600" cy="4351338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McGraw-Hill Animation: Translation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3831" y="1961442"/>
            <a:ext cx="7401061" cy="436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697" y="0"/>
            <a:ext cx="10515600" cy="1325563"/>
          </a:xfrm>
        </p:spPr>
        <p:txBody>
          <a:bodyPr/>
          <a:lstStyle/>
          <a:p>
            <a:r>
              <a:rPr lang="en-US" dirty="0" err="1" smtClean="0"/>
              <a:t>Codon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012" y="1172482"/>
            <a:ext cx="10515600" cy="4351338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Base Wobble</a:t>
            </a:r>
            <a:endParaRPr lang="en-US" dirty="0"/>
          </a:p>
        </p:txBody>
      </p:sp>
      <p:pic>
        <p:nvPicPr>
          <p:cNvPr id="24578" name="Picture 3" descr="http://waynesword.palomar.edu/images/codon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48" y="1850481"/>
            <a:ext cx="5128216" cy="424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s://rbssbiology11ilos.wikispaces.com/file/view/codon_wheel.jpg/303524714/codon_whe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409" y="1121638"/>
            <a:ext cx="5135471" cy="513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Post-Translational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Chaperonins</a:t>
            </a:r>
            <a:endParaRPr lang="en-US" dirty="0"/>
          </a:p>
        </p:txBody>
      </p:sp>
      <p:pic>
        <p:nvPicPr>
          <p:cNvPr id="25602" name="Picture 2" descr="Image result for chaperon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802" y="1371599"/>
            <a:ext cx="6637202" cy="4977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en-US" dirty="0" smtClean="0"/>
              <a:t>Post Translational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137" y="2847703"/>
            <a:ext cx="3838303" cy="1567543"/>
          </a:xfrm>
        </p:spPr>
        <p:txBody>
          <a:bodyPr/>
          <a:lstStyle/>
          <a:p>
            <a:r>
              <a:rPr lang="en-US" dirty="0" smtClean="0"/>
              <a:t>Removal of amino acids from pro-insulin to create insulin</a:t>
            </a:r>
            <a:endParaRPr lang="en-US" dirty="0"/>
          </a:p>
        </p:txBody>
      </p:sp>
      <p:pic>
        <p:nvPicPr>
          <p:cNvPr id="27650" name="Picture 2" descr="Image result for proinsulin to insulin conver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0720" y="1084217"/>
            <a:ext cx="5492930" cy="5492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210" y="169182"/>
            <a:ext cx="10387149" cy="1325563"/>
          </a:xfrm>
        </p:spPr>
        <p:txBody>
          <a:bodyPr/>
          <a:lstStyle/>
          <a:p>
            <a:r>
              <a:rPr lang="en-US" dirty="0" smtClean="0"/>
              <a:t>Vocabulary Clarification</a:t>
            </a:r>
            <a:endParaRPr lang="en-US" dirty="0"/>
          </a:p>
        </p:txBody>
      </p:sp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898" y="1410788"/>
            <a:ext cx="10528662" cy="493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DNA, Replication, Transcription and Translation Clarification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966" y="2285997"/>
            <a:ext cx="9909542" cy="266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DNA, Replication, Transcription and Translation Clarification</a:t>
            </a:r>
            <a:endParaRPr lang="en-US" dirty="0"/>
          </a:p>
        </p:txBody>
      </p:sp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422" y="1920239"/>
            <a:ext cx="8425543" cy="41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in the DNA, RNA, and Protein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Vocab</a:t>
            </a:r>
            <a:r>
              <a:rPr lang="en-US" dirty="0" smtClean="0"/>
              <a:t> Terms: Mutation, mutagen, carcinogen</a:t>
            </a:r>
          </a:p>
          <a:p>
            <a:r>
              <a:rPr lang="en-US" dirty="0" smtClean="0"/>
              <a:t>Major Chromosomal Mutations: Duplication, inversion, insertion, duplication, deletion (add this one)</a:t>
            </a:r>
          </a:p>
          <a:p>
            <a:r>
              <a:rPr lang="en-US" dirty="0" smtClean="0"/>
              <a:t>Base Change / Gene Mutations: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-Point Mutation (aka substitution): silent, </a:t>
            </a:r>
            <a:r>
              <a:rPr lang="en-US" dirty="0" err="1" smtClean="0"/>
              <a:t>missense</a:t>
            </a:r>
            <a:r>
              <a:rPr lang="en-US" dirty="0" smtClean="0"/>
              <a:t>, nonsense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-</a:t>
            </a:r>
            <a:r>
              <a:rPr lang="en-US" dirty="0" err="1" smtClean="0"/>
              <a:t>Frameshift</a:t>
            </a:r>
            <a:r>
              <a:rPr lang="en-US" dirty="0" smtClean="0"/>
              <a:t> Mutation: insertion, deletion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Central Dogma of Molecular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 on DNA </a:t>
            </a:r>
            <a:r>
              <a:rPr lang="en-US" dirty="0" smtClean="0">
                <a:sym typeface="Wingdings" panose="05000000000000000000" pitchFamily="2" charset="2"/>
              </a:rPr>
              <a:t> mRNA  polypeptide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DNA vs. RNA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Transcription and Translation in Prokaryotic vs. Eukaryotic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3202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88" y="1175021"/>
            <a:ext cx="3485606" cy="4141561"/>
          </a:xfrm>
        </p:spPr>
        <p:txBody>
          <a:bodyPr/>
          <a:lstStyle/>
          <a:p>
            <a:r>
              <a:rPr lang="en-US" dirty="0" smtClean="0"/>
              <a:t>Major Chromosomal Mutations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543" y="398416"/>
            <a:ext cx="3740331" cy="623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885" y="0"/>
            <a:ext cx="10515600" cy="1325563"/>
          </a:xfrm>
        </p:spPr>
        <p:txBody>
          <a:bodyPr/>
          <a:lstStyle/>
          <a:p>
            <a:r>
              <a:rPr lang="en-US" dirty="0" smtClean="0"/>
              <a:t>Point Mutation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4560" y="979715"/>
            <a:ext cx="7262948" cy="548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</a:t>
            </a:r>
            <a:endParaRPr lang="en-US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4010" y="3709852"/>
            <a:ext cx="7158447" cy="282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583" y="1633491"/>
            <a:ext cx="6783109" cy="205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on DNA </a:t>
            </a:r>
            <a:r>
              <a:rPr lang="en-US" dirty="0" smtClean="0">
                <a:sym typeface="Wingdings" panose="05000000000000000000" pitchFamily="2" charset="2"/>
              </a:rPr>
              <a:t> mRNA  polypeptide </a:t>
            </a:r>
            <a:endParaRPr lang="en-US" dirty="0"/>
          </a:p>
        </p:txBody>
      </p:sp>
      <p:pic>
        <p:nvPicPr>
          <p:cNvPr id="3074" name="Picture 2" descr="Image result for dna rna prote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014" y="1561011"/>
            <a:ext cx="10003971" cy="465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6793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vs. RNA</a:t>
            </a:r>
            <a:endParaRPr lang="en-US" dirty="0"/>
          </a:p>
        </p:txBody>
      </p:sp>
      <p:pic>
        <p:nvPicPr>
          <p:cNvPr id="1026" name="Picture 2" descr="Image result for dna vs r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2789" y="221433"/>
            <a:ext cx="5645331" cy="635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0302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14" y="182245"/>
            <a:ext cx="10515600" cy="1325563"/>
          </a:xfrm>
        </p:spPr>
        <p:txBody>
          <a:bodyPr/>
          <a:lstStyle/>
          <a:p>
            <a:r>
              <a:rPr lang="en-US" dirty="0" smtClean="0"/>
              <a:t>Transcription and Translation in Prokaryotic vs. Eukaryotic Cells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2" t="5220" r="72629" b="66153"/>
          <a:stretch>
            <a:fillRect/>
          </a:stretch>
        </p:blipFill>
        <p:spPr bwMode="auto">
          <a:xfrm>
            <a:off x="528863" y="1690688"/>
            <a:ext cx="5466987" cy="448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2" t="33847" r="72629" b="15628"/>
          <a:stretch>
            <a:fillRect/>
          </a:stretch>
        </p:blipFill>
        <p:spPr bwMode="auto">
          <a:xfrm>
            <a:off x="6758849" y="845026"/>
            <a:ext cx="4660265" cy="564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2966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RNA</a:t>
            </a:r>
            <a:endParaRPr lang="en-US" dirty="0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3573" y="1404076"/>
            <a:ext cx="8360227" cy="475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001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 Terms: Initiation, Elongation, Termination, RNA Polymerase, Promoter, Terminator Site</a:t>
            </a:r>
          </a:p>
          <a:p>
            <a:r>
              <a:rPr lang="en-US" dirty="0">
                <a:hlinkClick r:id="rId2"/>
              </a:rPr>
              <a:t>McGraw-Hill Animation: Transcription</a:t>
            </a:r>
            <a:endParaRPr lang="en-US" dirty="0" smtClean="0"/>
          </a:p>
          <a:p>
            <a:r>
              <a:rPr lang="en-US" dirty="0" smtClean="0"/>
              <a:t>Read the DNA from its 3’ end, Build the RNA from its 5’ end</a:t>
            </a:r>
          </a:p>
          <a:p>
            <a:r>
              <a:rPr lang="en-US" dirty="0" smtClean="0"/>
              <a:t>Important Distinction (see image on next slide):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-Template/Noncoding/Antisense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vs.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-Non-template/Coding/Sense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4314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137" y="0"/>
            <a:ext cx="10515600" cy="1325563"/>
          </a:xfrm>
        </p:spPr>
        <p:txBody>
          <a:bodyPr/>
          <a:lstStyle/>
          <a:p>
            <a:r>
              <a:rPr lang="en-US" dirty="0" smtClean="0"/>
              <a:t>mRNA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137" y="1211671"/>
            <a:ext cx="10515600" cy="4351338"/>
          </a:xfrm>
        </p:spPr>
        <p:txBody>
          <a:bodyPr/>
          <a:lstStyle/>
          <a:p>
            <a:r>
              <a:rPr lang="en-US" dirty="0" err="1" smtClean="0"/>
              <a:t>Vocab</a:t>
            </a:r>
            <a:r>
              <a:rPr lang="en-US" dirty="0" smtClean="0"/>
              <a:t> Terms: GTP cap, </a:t>
            </a:r>
            <a:r>
              <a:rPr lang="en-US" dirty="0" err="1" smtClean="0"/>
              <a:t>PolyA</a:t>
            </a:r>
            <a:r>
              <a:rPr lang="en-US" dirty="0" smtClean="0"/>
              <a:t> tail, </a:t>
            </a:r>
            <a:r>
              <a:rPr lang="en-US" dirty="0" err="1" smtClean="0"/>
              <a:t>intron</a:t>
            </a:r>
            <a:r>
              <a:rPr lang="en-US" dirty="0" smtClean="0"/>
              <a:t>, </a:t>
            </a:r>
            <a:r>
              <a:rPr lang="en-US" dirty="0" err="1" smtClean="0"/>
              <a:t>exon</a:t>
            </a:r>
            <a:r>
              <a:rPr lang="en-US" dirty="0" smtClean="0"/>
              <a:t>, small nuclear </a:t>
            </a:r>
            <a:r>
              <a:rPr lang="en-US" dirty="0" err="1" smtClean="0"/>
              <a:t>riboprotein</a:t>
            </a:r>
            <a:r>
              <a:rPr lang="en-US" dirty="0" smtClean="0"/>
              <a:t> (</a:t>
            </a:r>
            <a:r>
              <a:rPr lang="en-US" dirty="0" err="1" smtClean="0"/>
              <a:t>snRNPs</a:t>
            </a:r>
            <a:r>
              <a:rPr lang="en-US" dirty="0" smtClean="0"/>
              <a:t>, </a:t>
            </a:r>
            <a:r>
              <a:rPr lang="en-US" dirty="0" err="1" smtClean="0"/>
              <a:t>spliceosome</a:t>
            </a:r>
            <a:r>
              <a:rPr lang="en-US" dirty="0" smtClean="0"/>
              <a:t>, alternative splicing, </a:t>
            </a:r>
            <a:r>
              <a:rPr lang="en-US" dirty="0" err="1" smtClean="0"/>
              <a:t>ribozyme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Image result for 5 prime cap and poly a ta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7437" y="2250712"/>
            <a:ext cx="7052639" cy="3954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17" y="182245"/>
            <a:ext cx="10515600" cy="1325563"/>
          </a:xfrm>
        </p:spPr>
        <p:txBody>
          <a:bodyPr/>
          <a:lstStyle/>
          <a:p>
            <a:r>
              <a:rPr lang="en-US" dirty="0" smtClean="0"/>
              <a:t>mRNA Splicing using a </a:t>
            </a:r>
            <a:r>
              <a:rPr lang="en-US" dirty="0" err="1" smtClean="0"/>
              <a:t>Spliceosome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 l="781" t="5208" r="52344" b="14583"/>
          <a:stretch>
            <a:fillRect/>
          </a:stretch>
        </p:blipFill>
        <p:spPr bwMode="auto">
          <a:xfrm>
            <a:off x="4075611" y="1502227"/>
            <a:ext cx="3762103" cy="483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300</Words>
  <Application>Microsoft Office PowerPoint</Application>
  <PresentationFormat>Custom</PresentationFormat>
  <Paragraphs>45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Unit 7, Part 2 Notes: From Gene to Protein</vt:lpstr>
      <vt:lpstr>The Central Dogma of Molecular Biology</vt:lpstr>
      <vt:lpstr>Gene on DNA  mRNA  polypeptide </vt:lpstr>
      <vt:lpstr>DNA vs. RNA</vt:lpstr>
      <vt:lpstr>Transcription and Translation in Prokaryotic vs. Eukaryotic Cells</vt:lpstr>
      <vt:lpstr>Types of RNA</vt:lpstr>
      <vt:lpstr>Transcription</vt:lpstr>
      <vt:lpstr>mRNA Processing</vt:lpstr>
      <vt:lpstr>mRNA Splicing using a Spliceosome </vt:lpstr>
      <vt:lpstr>Alternative Splicing  different proteins!</vt:lpstr>
      <vt:lpstr>Translation</vt:lpstr>
      <vt:lpstr>Translation</vt:lpstr>
      <vt:lpstr>Codon Chart</vt:lpstr>
      <vt:lpstr>Post-Translational Modifications</vt:lpstr>
      <vt:lpstr>Post Translational Modifications</vt:lpstr>
      <vt:lpstr>Vocabulary Clarification</vt:lpstr>
      <vt:lpstr>Direction of DNA, Replication, Transcription and Translation Clarification</vt:lpstr>
      <vt:lpstr>Direction of DNA, Replication, Transcription and Translation Clarification</vt:lpstr>
      <vt:lpstr>Errors in the DNA, RNA, and Protein Sequence</vt:lpstr>
      <vt:lpstr>Major Chromosomal Mutations</vt:lpstr>
      <vt:lpstr>Point Mutation</vt:lpstr>
      <vt:lpstr>Frameshift Mutation</vt:lpstr>
    </vt:vector>
  </TitlesOfParts>
  <Company>Prince William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7, Part 2 Notes: From Gene to Protein</dc:title>
  <dc:creator>Kathryn O. Krouse</dc:creator>
  <cp:lastModifiedBy>Kate</cp:lastModifiedBy>
  <cp:revision>4</cp:revision>
  <dcterms:created xsi:type="dcterms:W3CDTF">2017-02-06T20:03:11Z</dcterms:created>
  <dcterms:modified xsi:type="dcterms:W3CDTF">2017-02-07T02:12:47Z</dcterms:modified>
</cp:coreProperties>
</file>